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3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5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83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6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54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2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0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4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2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9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5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3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3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55BB-D9C6-4595-A8CA-E8D705F836E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E3EE24-60EE-4F2C-9498-F2FA8E7D1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DB7AA-7EE7-412D-8F07-E51956897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964" y="2223056"/>
            <a:ext cx="7766936" cy="1646302"/>
          </a:xfrm>
        </p:spPr>
        <p:txBody>
          <a:bodyPr/>
          <a:lstStyle/>
          <a:p>
            <a:pPr algn="ctr"/>
            <a:r>
              <a:rPr lang="uk-UA" sz="4000" b="1" u="sng" dirty="0"/>
              <a:t>ТЕХНОЛОГІЯ ВИДОБУТКУ НАФТИ І ГАЗУ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5E5494-1B48-4D3D-B1B2-366C34F1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338" y="11913"/>
            <a:ext cx="7766936" cy="10968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7200" b="1" dirty="0"/>
              <a:t>НАЦІОНАЛЬНИЙ УНІВЕРСИТЕТ </a:t>
            </a:r>
            <a:endParaRPr lang="ru-RU" sz="7200" dirty="0"/>
          </a:p>
          <a:p>
            <a:pPr algn="ctr"/>
            <a:r>
              <a:rPr lang="uk-UA" sz="7200" b="1" dirty="0"/>
              <a:t>«ПОЛТАВСЬКА ПОЛІТЕХНІКА ІМЕНІ ЮРІЯ КОНДРАТЮКА»</a:t>
            </a:r>
            <a:endParaRPr lang="ru-RU" sz="7200" dirty="0"/>
          </a:p>
          <a:p>
            <a:pPr algn="ctr"/>
            <a:r>
              <a:rPr lang="uk-UA" sz="7200" dirty="0"/>
              <a:t> </a:t>
            </a:r>
            <a:endParaRPr lang="ru-RU" sz="7200" dirty="0"/>
          </a:p>
          <a:p>
            <a:pPr algn="ctr"/>
            <a:r>
              <a:rPr lang="uk-UA" sz="7200" b="1" dirty="0"/>
              <a:t>Навчально-науковий інститут нафти і газу</a:t>
            </a:r>
            <a:endParaRPr lang="ru-RU" sz="7200" dirty="0"/>
          </a:p>
          <a:p>
            <a:pPr algn="ctr"/>
            <a:r>
              <a:rPr lang="uk-UA" sz="7200" b="1" dirty="0"/>
              <a:t>Кафедра нафтогазової інженерії та технологій</a:t>
            </a:r>
            <a:endParaRPr lang="ru-RU" sz="72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EBBDA-C0CB-4914-ADFF-3BBD9FE5C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" t="9062" r="88478" b="72765"/>
          <a:stretch/>
        </p:blipFill>
        <p:spPr>
          <a:xfrm>
            <a:off x="-119212" y="-26236"/>
            <a:ext cx="2211381" cy="2474645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03C0C2BF-AB6B-4D93-BBA1-342A422D8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59757"/>
              </p:ext>
            </p:extLst>
          </p:nvPr>
        </p:nvGraphicFramePr>
        <p:xfrm>
          <a:off x="563445" y="4021669"/>
          <a:ext cx="8976740" cy="2789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7927">
                  <a:extLst>
                    <a:ext uri="{9D8B030D-6E8A-4147-A177-3AD203B41FA5}">
                      <a16:colId xmlns:a16="http://schemas.microsoft.com/office/drawing/2014/main" val="3172762857"/>
                    </a:ext>
                  </a:extLst>
                </a:gridCol>
                <a:gridCol w="628735">
                  <a:extLst>
                    <a:ext uri="{9D8B030D-6E8A-4147-A177-3AD203B41FA5}">
                      <a16:colId xmlns:a16="http://schemas.microsoft.com/office/drawing/2014/main" val="4030133306"/>
                    </a:ext>
                  </a:extLst>
                </a:gridCol>
                <a:gridCol w="3860078">
                  <a:extLst>
                    <a:ext uri="{9D8B030D-6E8A-4147-A177-3AD203B41FA5}">
                      <a16:colId xmlns:a16="http://schemas.microsoft.com/office/drawing/2014/main" val="3637782049"/>
                    </a:ext>
                  </a:extLst>
                </a:gridCol>
              </a:tblGrid>
              <a:tr h="233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Освітній рівень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Перший (бакалавр)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83928"/>
                  </a:ext>
                </a:extLst>
              </a:tr>
              <a:tr h="29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Програма навчання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вибіркова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47037"/>
                  </a:ext>
                </a:extLst>
              </a:tr>
              <a:tr h="29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Галузь знань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Природничі науки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627219"/>
                  </a:ext>
                </a:extLst>
              </a:tr>
              <a:tr h="41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спеціальність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Науки про Землю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10097"/>
                  </a:ext>
                </a:extLst>
              </a:tr>
              <a:tr h="29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Освітня програма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Геологія нафти і газу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68046"/>
                  </a:ext>
                </a:extLst>
              </a:tr>
              <a:tr h="29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Обсяг дисципліни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 кредитів (150 академічних годин)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6737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Види аудиторних занять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лекції (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академічних годин), практичні заняття (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академічні години), лабораторні заняття (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академічних годин)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46026"/>
                  </a:ext>
                </a:extLst>
              </a:tr>
              <a:tr h="29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Форма контролю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екзамен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7230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4298F3-1832-474E-8BF2-B954681F2C7F}"/>
              </a:ext>
            </a:extLst>
          </p:cNvPr>
          <p:cNvSpPr/>
          <p:nvPr/>
        </p:nvSpPr>
        <p:spPr>
          <a:xfrm>
            <a:off x="8026465" y="2439831"/>
            <a:ext cx="797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Викладач: 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Рубель </a:t>
            </a:r>
            <a:r>
              <a:rPr lang="uk-UA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в.П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indent="449580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кафедри НГІТ,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12" y="11913"/>
            <a:ext cx="1659757" cy="2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DF15240-64B4-4B8D-93FB-64D9678EA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344557"/>
            <a:ext cx="11530113" cy="6858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дисципліни: </a:t>
            </a:r>
          </a:p>
          <a:p>
            <a:pPr marL="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умов експлуатації технологічних комплексів, окремих машин, споруд і агрегатів, формування на такій основі комплексу технічних і технологічних вимог, які повинно задовольняти новостворене або вибране з-поміж існуючого устаткування і інструмент; </a:t>
            </a:r>
          </a:p>
          <a:p>
            <a:pPr marL="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раціонального комплекту та розподіл виконуваних функцій по блоках, машинах та агрегатах, з яких складається комплекс, порівняльний аналіз конструктивних схем, конструкцій і моделей обладнання однакового призначення, виявлення недоліків і переваг, вибір найефективнішого варіанту,</a:t>
            </a:r>
          </a:p>
          <a:p>
            <a:pPr marL="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визначення напрямків і засобів вдосконалення обладнання; </a:t>
            </a:r>
          </a:p>
          <a:p>
            <a:pPr marL="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розрахункових схем, стійкість, витривалість,  визначення параметрів і вибір обладнання; </a:t>
            </a:r>
          </a:p>
          <a:p>
            <a:pPr marL="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експлуатація обладнання, його раціональне обслуговування, </a:t>
            </a:r>
          </a:p>
          <a:p>
            <a:pPr marL="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і охорона праці обслуговуючого персоналу, захист надр і довкілля.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вивчення дисципліни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і закономірності процесів, які протікають в покладах при русі газу, нафти та конденсату в пласті до свердловини та методи керування цими процесами з метою одержання найбільшої газо та нафтовіддачі;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газо, нафто промислових розрахунків, їх алгоритм виконання;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рішення задач, які пов’язують процеси, що відбуваються в пласті, процеси підйому нафти, газу та конденсату на поверхню;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способів експлуатації свердловин;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схеми і принципи роботи установок з підйому нафти з свердловин;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промислового збору і підготовки нафти і газу;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види обладнання для видобутку нафти, газу і конденсату;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обладнання для підтримки пластового тиску;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для інтенсифікації видобутку нафти і газу;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обладнання для проведення робіт з обслуговування нафтопромислового обладнання;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16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530271-CD76-4843-8A56-FBF710C5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7" y="288477"/>
            <a:ext cx="8596668" cy="6281045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highlight>
                  <a:srgbClr val="00FFFF"/>
                </a:highlight>
              </a:rPr>
              <a:t>Лекції</a:t>
            </a:r>
            <a:endParaRPr lang="ru-RU" dirty="0">
              <a:highlight>
                <a:srgbClr val="00FFFF"/>
              </a:highlight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317" y="728339"/>
            <a:ext cx="107317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1 Загальні питання технології видобутку газу та нафти.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1. 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дисципліни, її призначення та зв'язок з сумісними дисциплінами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2. Класифікація, хімічний склад нафти та газу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3. Розкриття продуктивного горизонту.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4. 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Ускладнення при експлуатації газових та нафтових свердловин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5.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Газогідродинамічні дослідження свердловин.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Змістовий модуль 2. Техніка для видобутку газу та нафти.</a:t>
            </a: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6. Фонтанна експлуатація нафтових та газових свердловин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7. Газліфтна експлуатація нафтових свердловин.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8.  Експлуатація свердловин штанговими насосними установками (СШНУ).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9.Експлуатація свердловин установками занурених відцентрових електронасосів.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Отправляюсь нефть искать… Как добывают неф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59" y="2942705"/>
            <a:ext cx="4147081" cy="40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тоды и способы добычи нефти - фонтанный и механизирова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72" y="0"/>
            <a:ext cx="2061828" cy="19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фтяная вышка; Эколог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991"/>
            <a:ext cx="1995103" cy="2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краина в 2017г увеличила добычу газа на 4,2% | Терминал | НТЦ &quot;Психе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90" y="1479665"/>
            <a:ext cx="2537632" cy="16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ОУ ИНТУИТ | Лекция | Оборудование скважин при различных видах эксплуат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72" y="4329538"/>
            <a:ext cx="5351618" cy="24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1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D5F8DF-C83A-4919-A3C6-AD7524B6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03" y="0"/>
            <a:ext cx="8596668" cy="6215269"/>
          </a:xfrm>
        </p:spPr>
        <p:txBody>
          <a:bodyPr>
            <a:normAutofit/>
          </a:bodyPr>
          <a:lstStyle/>
          <a:p>
            <a:pPr lvl="0" algn="ctr"/>
            <a:r>
              <a:rPr lang="uk-UA" dirty="0">
                <a:highlight>
                  <a:srgbClr val="00FFFF"/>
                </a:highlight>
              </a:rPr>
              <a:t>Практикум</a:t>
            </a:r>
            <a:endParaRPr lang="ru-RU" dirty="0">
              <a:highlight>
                <a:srgbClr val="00FFFF"/>
              </a:highlight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Проектирование и разработка проектов объектов нефтегазоперерабо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89" y="3690884"/>
            <a:ext cx="7104611" cy="31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нженер по технологическому обеспечению работы нефтегазового промысла -  Профессии - Тихоокеанский государственный ун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70" y="329567"/>
            <a:ext cx="4996730" cy="33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77106"/>
              </p:ext>
            </p:extLst>
          </p:nvPr>
        </p:nvGraphicFramePr>
        <p:xfrm>
          <a:off x="444408" y="366593"/>
          <a:ext cx="6685065" cy="27133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7870">
                  <a:extLst>
                    <a:ext uri="{9D8B030D-6E8A-4147-A177-3AD203B41FA5}">
                      <a16:colId xmlns:a16="http://schemas.microsoft.com/office/drawing/2014/main" val="2728779456"/>
                    </a:ext>
                  </a:extLst>
                </a:gridCol>
                <a:gridCol w="6057195">
                  <a:extLst>
                    <a:ext uri="{9D8B030D-6E8A-4147-A177-3AD203B41FA5}">
                      <a16:colId xmlns:a16="http://schemas.microsoft.com/office/drawing/2014/main" val="1652346806"/>
                    </a:ext>
                  </a:extLst>
                </a:gridCol>
              </a:tblGrid>
              <a:tr h="18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Визначення розрахункових параметрів газу та нафти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93379"/>
                  </a:ext>
                </a:extLst>
              </a:tr>
              <a:tr h="18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Визначення видобувної здатності свердловини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231897"/>
                  </a:ext>
                </a:extLst>
              </a:tr>
              <a:tr h="36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Розрахунок розподілу тиску по стовбуру працюючої свердловини (Тестування)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418893"/>
                  </a:ext>
                </a:extLst>
              </a:tr>
              <a:tr h="36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Газогідродинамічний</a:t>
                      </a:r>
                      <a:r>
                        <a:rPr lang="uk-UA" sz="1200" dirty="0">
                          <a:effectLst/>
                        </a:rPr>
                        <a:t> розрахунок параметрів роботи свердловин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88331"/>
                  </a:ext>
                </a:extLst>
              </a:tr>
              <a:tr h="36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Розрахунок мінімального вибійного тиску фонтанування свердловини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356390"/>
                  </a:ext>
                </a:extLst>
              </a:tr>
              <a:tr h="36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Розрахунок газліфтної експлуатації при заданому відборі рідини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314608"/>
                  </a:ext>
                </a:extLst>
              </a:tr>
              <a:tr h="36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Проектування експлуатації свердловин штанговими насосними установками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570147"/>
                  </a:ext>
                </a:extLst>
              </a:tr>
              <a:tr h="541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Гідротермодинамічні</a:t>
                      </a:r>
                      <a:r>
                        <a:rPr lang="uk-UA" sz="1200" dirty="0">
                          <a:effectLst/>
                        </a:rPr>
                        <a:t> та технологічні розрахунки параметрів при експлуатації свердловин зануреними відцентровими насосами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278415"/>
                  </a:ext>
                </a:extLst>
              </a:tr>
            </a:tbl>
          </a:graphicData>
        </a:graphic>
      </p:graphicFrame>
      <p:pic>
        <p:nvPicPr>
          <p:cNvPr id="2054" name="Picture 6" descr="Технологические машины и оборудование - Московский государственный  университет технологий и управления им. К.Г. Разумовского (ПКУ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3" y="3697149"/>
            <a:ext cx="4745909" cy="31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9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ED5F8DF-C83A-4919-A3C6-AD7524B6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03" y="225287"/>
            <a:ext cx="8596668" cy="598998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Лабораторні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85143"/>
              </p:ext>
            </p:extLst>
          </p:nvPr>
        </p:nvGraphicFramePr>
        <p:xfrm>
          <a:off x="459321" y="611369"/>
          <a:ext cx="6257363" cy="2439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6324">
                  <a:extLst>
                    <a:ext uri="{9D8B030D-6E8A-4147-A177-3AD203B41FA5}">
                      <a16:colId xmlns:a16="http://schemas.microsoft.com/office/drawing/2014/main" val="651730980"/>
                    </a:ext>
                  </a:extLst>
                </a:gridCol>
                <a:gridCol w="5441039">
                  <a:extLst>
                    <a:ext uri="{9D8B030D-6E8A-4147-A177-3AD203B41FA5}">
                      <a16:colId xmlns:a16="http://schemas.microsoft.com/office/drawing/2014/main" val="2985168217"/>
                    </a:ext>
                  </a:extLst>
                </a:gridCol>
              </a:tblGrid>
              <a:tr h="464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Використання різних методів відбору проб газу та нафти із апаратів і трубопроводів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40724"/>
                  </a:ext>
                </a:extLst>
              </a:tr>
              <a:tr h="251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Види та експлуатація сепараторів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505624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Характеристика та експлуатація теплообмінного обладнання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831507"/>
                  </a:ext>
                </a:extLst>
              </a:tr>
              <a:tr h="22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Хроматографічний аналіз проб газу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767146"/>
                  </a:ext>
                </a:extLst>
              </a:tr>
              <a:tr h="22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Дослідження роботи фонтанної арматури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402457"/>
                  </a:ext>
                </a:extLst>
              </a:tr>
              <a:tr h="22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Дослідження роботи та ознайомлення з будовою СШНУ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497392"/>
                  </a:ext>
                </a:extLst>
              </a:tr>
              <a:tr h="22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Дослідження роботи газліфтної свердловини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625314"/>
                  </a:ext>
                </a:extLst>
              </a:tr>
              <a:tr h="459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Дослідження роботи  свердловин зануреними відцентровими насосами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88369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" y="3266671"/>
            <a:ext cx="3869608" cy="2902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21" y="110065"/>
            <a:ext cx="4487070" cy="3365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62" y="3376391"/>
            <a:ext cx="4449253" cy="3336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759" y="3672386"/>
            <a:ext cx="4054592" cy="30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977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356</TotalTime>
  <Words>586</Words>
  <Application>Microsoft Office PowerPoint</Application>
  <PresentationFormat>Широкоэкранный</PresentationFormat>
  <Paragraphs>91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ТЕХНОЛОГІЯ ВИДОБУТКУ НАФТИ І ГАЗУ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2020-10-22T11:28:11Z</dcterms:created>
  <dcterms:modified xsi:type="dcterms:W3CDTF">2021-01-18T15:07:04Z</dcterms:modified>
</cp:coreProperties>
</file>